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90" r:id="rId2"/>
    <p:sldId id="292" r:id="rId3"/>
    <p:sldId id="293" r:id="rId4"/>
    <p:sldId id="294" r:id="rId5"/>
    <p:sldId id="296" r:id="rId6"/>
    <p:sldId id="391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008EC0"/>
    <a:srgbClr val="008000"/>
    <a:srgbClr val="3399FF"/>
    <a:srgbClr val="66FFFF"/>
    <a:srgbClr val="FF99FF"/>
    <a:srgbClr val="B26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1" autoAdjust="0"/>
    <p:restoredTop sz="94660"/>
  </p:normalViewPr>
  <p:slideViewPr>
    <p:cSldViewPr>
      <p:cViewPr varScale="1">
        <p:scale>
          <a:sx n="143" d="100"/>
          <a:sy n="143" d="100"/>
        </p:scale>
        <p:origin x="660" y="108"/>
      </p:cViewPr>
      <p:guideLst>
        <p:guide orient="horz" pos="16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2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2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200569\Desktop\Sceic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>
            <a:fillRect/>
          </a:stretch>
        </p:blipFill>
        <p:spPr bwMode="auto">
          <a:xfrm>
            <a:off x="-6350" y="0"/>
            <a:ext cx="91503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7"/>
          <p:cNvSpPr txBox="1">
            <a:spLocks/>
          </p:cNvSpPr>
          <p:nvPr/>
        </p:nvSpPr>
        <p:spPr bwMode="auto">
          <a:xfrm>
            <a:off x="695325" y="1974850"/>
            <a:ext cx="5857875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600" b="1" dirty="0" smtClean="0">
                <a:solidFill>
                  <a:srgbClr val="034EA2"/>
                </a:solidFill>
                <a:latin typeface="Bookman Old Style" pitchFamily="18" charset="0"/>
              </a:rPr>
              <a:t>Heredity and Evolution </a:t>
            </a:r>
            <a:endParaRPr lang="en-US" altLang="en-US" sz="3600" b="1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5975" y="3140075"/>
            <a:ext cx="6270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000" b="1" dirty="0">
                <a:solidFill>
                  <a:srgbClr val="FF6600"/>
                </a:solidFill>
                <a:latin typeface="Bookman Old Style" pitchFamily="18" charset="0"/>
              </a:rPr>
              <a:t>An Illustration Of Evolution - Situation </a:t>
            </a:r>
            <a:r>
              <a:rPr lang="en-US" altLang="en-US" sz="2000" b="1" dirty="0" smtClean="0">
                <a:solidFill>
                  <a:srgbClr val="FF6600"/>
                </a:solidFill>
                <a:latin typeface="Bookman Old Style" pitchFamily="18" charset="0"/>
              </a:rPr>
              <a:t>2</a:t>
            </a:r>
            <a:endParaRPr lang="en-US" altLang="en-US" sz="2000" b="1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12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2524149" y="819150"/>
            <a:ext cx="3352800" cy="2176495"/>
            <a:chOff x="2590800" y="737104"/>
            <a:chExt cx="3352800" cy="2176495"/>
          </a:xfrm>
        </p:grpSpPr>
        <p:sp>
          <p:nvSpPr>
            <p:cNvPr id="47" name="Cloud Callout 46"/>
            <p:cNvSpPr/>
            <p:nvPr/>
          </p:nvSpPr>
          <p:spPr>
            <a:xfrm>
              <a:off x="2590800" y="737104"/>
              <a:ext cx="3352800" cy="2176495"/>
            </a:xfrm>
            <a:prstGeom prst="cloudCallout">
              <a:avLst>
                <a:gd name="adj1" fmla="val -46667"/>
                <a:gd name="adj2" fmla="val 79275"/>
              </a:avLst>
            </a:pr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05125" y="1046252"/>
              <a:ext cx="27176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A </a:t>
              </a:r>
              <a:r>
                <a:rPr lang="en-US" dirty="0" err="1" smtClean="0">
                  <a:latin typeface="Book Antiqua" panose="02040602050305030304" pitchFamily="18" charset="0"/>
                </a:rPr>
                <a:t>colour</a:t>
              </a:r>
              <a:r>
                <a:rPr lang="en-US" dirty="0" smtClean="0">
                  <a:latin typeface="Book Antiqua" panose="02040602050305030304" pitchFamily="18" charset="0"/>
                </a:rPr>
                <a:t> </a:t>
              </a:r>
              <a:r>
                <a:rPr lang="en-US" dirty="0">
                  <a:latin typeface="Book Antiqua" panose="02040602050305030304" pitchFamily="18" charset="0"/>
                </a:rPr>
                <a:t>variation arises during reproduction,</a:t>
              </a:r>
            </a:p>
            <a:p>
              <a:pPr algn="ctr"/>
              <a:r>
                <a:rPr lang="en-US" dirty="0">
                  <a:latin typeface="Book Antiqua" panose="02040602050305030304" pitchFamily="18" charset="0"/>
                </a:rPr>
                <a:t>so that there is one beetle that is </a:t>
              </a:r>
              <a:r>
                <a:rPr lang="en-US" dirty="0" smtClean="0">
                  <a:latin typeface="Book Antiqua" panose="02040602050305030304" pitchFamily="18" charset="0"/>
                </a:rPr>
                <a:t>blue in </a:t>
              </a:r>
              <a:r>
                <a:rPr lang="en-US" dirty="0" err="1">
                  <a:latin typeface="Book Antiqua" panose="02040602050305030304" pitchFamily="18" charset="0"/>
                </a:rPr>
                <a:t>colour</a:t>
              </a:r>
              <a:r>
                <a:rPr lang="en-US" dirty="0">
                  <a:latin typeface="Book Antiqua" panose="02040602050305030304" pitchFamily="18" charset="0"/>
                </a:rPr>
                <a:t> instead of red.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920" y="3662518"/>
            <a:ext cx="562121" cy="422983"/>
          </a:xfrm>
          <a:prstGeom prst="rect">
            <a:avLst/>
          </a:prstGeom>
          <a:effectLst>
            <a:glow rad="63500">
              <a:srgbClr val="FFFF00"/>
            </a:glow>
          </a:effectLst>
        </p:spPr>
      </p:pic>
      <p:grpSp>
        <p:nvGrpSpPr>
          <p:cNvPr id="23" name="Group 22"/>
          <p:cNvGrpSpPr/>
          <p:nvPr/>
        </p:nvGrpSpPr>
        <p:grpSpPr>
          <a:xfrm>
            <a:off x="3175287" y="751808"/>
            <a:ext cx="3048000" cy="1978632"/>
            <a:chOff x="2743200" y="836035"/>
            <a:chExt cx="3048000" cy="1978632"/>
          </a:xfrm>
        </p:grpSpPr>
        <p:sp>
          <p:nvSpPr>
            <p:cNvPr id="22" name="Cloud Callout 21"/>
            <p:cNvSpPr/>
            <p:nvPr/>
          </p:nvSpPr>
          <p:spPr>
            <a:xfrm>
              <a:off x="2743200" y="836035"/>
              <a:ext cx="3048000" cy="1978632"/>
            </a:xfrm>
            <a:prstGeom prst="cloudCallout">
              <a:avLst>
                <a:gd name="adj1" fmla="val -46667"/>
                <a:gd name="adj2" fmla="val 79275"/>
              </a:avLst>
            </a:pr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73584" y="1036727"/>
              <a:ext cx="2330083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Book Antiqua" panose="02040602050305030304" pitchFamily="18" charset="0"/>
                </a:rPr>
                <a:t>Their population will grow by sexual</a:t>
              </a:r>
            </a:p>
            <a:p>
              <a:pPr algn="ctr"/>
              <a:r>
                <a:rPr lang="en-US" dirty="0">
                  <a:latin typeface="Book Antiqua" panose="02040602050305030304" pitchFamily="18" charset="0"/>
                </a:rPr>
                <a:t>reproduction, and therefore, can generate variations.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0426" y="3176714"/>
            <a:ext cx="2796174" cy="1528636"/>
            <a:chOff x="219866" y="3481514"/>
            <a:chExt cx="2796174" cy="152863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1420" y="4122480"/>
              <a:ext cx="618334" cy="46744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231" y="3833497"/>
              <a:ext cx="618334" cy="46744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06" y="3759497"/>
              <a:ext cx="618334" cy="467449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167" y="3481514"/>
              <a:ext cx="618334" cy="467449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240" y="3938028"/>
              <a:ext cx="511020" cy="38632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866" y="3945083"/>
              <a:ext cx="618334" cy="467449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6" y="4542701"/>
              <a:ext cx="618334" cy="46744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633" y="4287220"/>
              <a:ext cx="618334" cy="46744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843" y="3566335"/>
              <a:ext cx="618334" cy="46744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38" y="3566335"/>
              <a:ext cx="511020" cy="38632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565" y="4534914"/>
              <a:ext cx="618334" cy="46744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06" y="3819771"/>
              <a:ext cx="618334" cy="467449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3254558" y="929603"/>
            <a:ext cx="2889457" cy="1693759"/>
            <a:chOff x="3007695" y="874880"/>
            <a:chExt cx="2889457" cy="1693759"/>
          </a:xfrm>
        </p:grpSpPr>
        <p:sp>
          <p:nvSpPr>
            <p:cNvPr id="54" name="Cloud Callout 53"/>
            <p:cNvSpPr/>
            <p:nvPr/>
          </p:nvSpPr>
          <p:spPr>
            <a:xfrm>
              <a:off x="3007695" y="874880"/>
              <a:ext cx="2889457" cy="1693759"/>
            </a:xfrm>
            <a:prstGeom prst="cloudCallout">
              <a:avLst>
                <a:gd name="adj1" fmla="val -46329"/>
                <a:gd name="adj2" fmla="val 60898"/>
              </a:avLst>
            </a:pr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260722" y="1180433"/>
              <a:ext cx="2409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Red and blue beetles</a:t>
              </a:r>
            </a:p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Reproduce and pass the blue </a:t>
              </a:r>
              <a:r>
                <a:rPr lang="en-US" dirty="0" err="1" smtClean="0">
                  <a:latin typeface="Book Antiqua" panose="02040602050305030304" pitchFamily="18" charset="0"/>
                </a:rPr>
                <a:t>colour</a:t>
              </a:r>
              <a:r>
                <a:rPr lang="en-US" dirty="0" smtClean="0">
                  <a:latin typeface="Book Antiqua" panose="02040602050305030304" pitchFamily="18" charset="0"/>
                </a:rPr>
                <a:t> to its offspring.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0178" y="1095140"/>
            <a:ext cx="2496153" cy="1978632"/>
            <a:chOff x="4311754" y="3208907"/>
            <a:chExt cx="2496153" cy="1978632"/>
          </a:xfrm>
        </p:grpSpPr>
        <p:sp>
          <p:nvSpPr>
            <p:cNvPr id="63" name="Cloud Callout 62"/>
            <p:cNvSpPr/>
            <p:nvPr/>
          </p:nvSpPr>
          <p:spPr>
            <a:xfrm>
              <a:off x="4311754" y="3208907"/>
              <a:ext cx="2496153" cy="1978632"/>
            </a:xfrm>
            <a:prstGeom prst="cloudCallout">
              <a:avLst>
                <a:gd name="adj1" fmla="val 73786"/>
                <a:gd name="adj2" fmla="val -1952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28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06620" y="3504785"/>
              <a:ext cx="1335683" cy="1386876"/>
            </a:xfrm>
            <a:prstGeom prst="rect">
              <a:avLst/>
            </a:prstGeom>
            <a:noFill/>
          </p:spPr>
        </p:pic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3320467"/>
            <a:ext cx="422331" cy="317793"/>
          </a:xfrm>
          <a:prstGeom prst="rect">
            <a:avLst/>
          </a:prstGeom>
          <a:effectLst/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66" y="4161125"/>
            <a:ext cx="511019" cy="384530"/>
          </a:xfrm>
          <a:prstGeom prst="rect">
            <a:avLst/>
          </a:prstGeom>
          <a:effectLst/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48" y="3698779"/>
            <a:ext cx="562121" cy="422983"/>
          </a:xfrm>
          <a:prstGeom prst="rect">
            <a:avLst/>
          </a:prstGeom>
          <a:effectLst/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69" y="4122480"/>
            <a:ext cx="422331" cy="317793"/>
          </a:xfrm>
          <a:prstGeom prst="rect">
            <a:avLst/>
          </a:prstGeom>
          <a:effectLst/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17" y="4615965"/>
            <a:ext cx="562121" cy="422983"/>
          </a:xfrm>
          <a:prstGeom prst="rect">
            <a:avLst/>
          </a:prstGeom>
          <a:effectLst/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87" y="4571619"/>
            <a:ext cx="464563" cy="349573"/>
          </a:xfrm>
          <a:prstGeom prst="rect">
            <a:avLst/>
          </a:prstGeom>
          <a:effectLst/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35" y="3963583"/>
            <a:ext cx="422331" cy="317793"/>
          </a:xfrm>
          <a:prstGeom prst="rect">
            <a:avLst/>
          </a:prstGeom>
          <a:effectLst/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920" y="3662518"/>
            <a:ext cx="562121" cy="422983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975352"/>
            <a:ext cx="4182867" cy="30441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65" y="4178603"/>
            <a:ext cx="618334" cy="46744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99" y="4414052"/>
            <a:ext cx="618334" cy="46744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67" y="4691066"/>
            <a:ext cx="422331" cy="317793"/>
          </a:xfrm>
          <a:prstGeom prst="rect">
            <a:avLst/>
          </a:prstGeom>
          <a:effectLst/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6" y="4281376"/>
            <a:ext cx="562121" cy="422983"/>
          </a:xfrm>
          <a:prstGeom prst="rect">
            <a:avLst/>
          </a:prstGeom>
          <a:effectLst/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33" y="4003817"/>
            <a:ext cx="464563" cy="349573"/>
          </a:xfrm>
          <a:prstGeom prst="rect">
            <a:avLst/>
          </a:prstGeom>
          <a:effectLst/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35" y="3881864"/>
            <a:ext cx="422331" cy="317793"/>
          </a:xfrm>
          <a:prstGeom prst="rect">
            <a:avLst/>
          </a:prstGeom>
          <a:effectLst/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66" y="4030335"/>
            <a:ext cx="562121" cy="422983"/>
          </a:xfrm>
          <a:prstGeom prst="rect">
            <a:avLst/>
          </a:prstGeom>
          <a:effectLst/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53" y="4331003"/>
            <a:ext cx="464563" cy="349573"/>
          </a:xfrm>
          <a:prstGeom prst="rect">
            <a:avLst/>
          </a:prstGeom>
          <a:effectLst/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82" y="3986349"/>
            <a:ext cx="422331" cy="317793"/>
          </a:xfrm>
          <a:prstGeom prst="rect">
            <a:avLst/>
          </a:prstGeom>
          <a:effectLst/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3" y="4134820"/>
            <a:ext cx="562121" cy="422983"/>
          </a:xfrm>
          <a:prstGeom prst="rect">
            <a:avLst/>
          </a:prstGeom>
          <a:effectLst/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435488"/>
            <a:ext cx="464563" cy="349573"/>
          </a:xfrm>
          <a:prstGeom prst="rect">
            <a:avLst/>
          </a:prstGeom>
          <a:effectLst/>
        </p:spPr>
      </p:pic>
      <p:grpSp>
        <p:nvGrpSpPr>
          <p:cNvPr id="78" name="Group 77"/>
          <p:cNvGrpSpPr/>
          <p:nvPr/>
        </p:nvGrpSpPr>
        <p:grpSpPr>
          <a:xfrm>
            <a:off x="280421" y="1235156"/>
            <a:ext cx="3458103" cy="1046052"/>
            <a:chOff x="2717800" y="1051546"/>
            <a:chExt cx="3458103" cy="1046052"/>
          </a:xfrm>
        </p:grpSpPr>
        <p:sp>
          <p:nvSpPr>
            <p:cNvPr id="79" name="Rounded Rectangular Callout 21"/>
            <p:cNvSpPr/>
            <p:nvPr/>
          </p:nvSpPr>
          <p:spPr>
            <a:xfrm flipH="1">
              <a:off x="2719169" y="1051546"/>
              <a:ext cx="3456734" cy="1046052"/>
            </a:xfrm>
            <a:custGeom>
              <a:avLst/>
              <a:gdLst>
                <a:gd name="connsiteX0" fmla="*/ 0 w 4047334"/>
                <a:gd name="connsiteY0" fmla="*/ 153844 h 923046"/>
                <a:gd name="connsiteX1" fmla="*/ 153844 w 4047334"/>
                <a:gd name="connsiteY1" fmla="*/ 0 h 923046"/>
                <a:gd name="connsiteX2" fmla="*/ 674556 w 4047334"/>
                <a:gd name="connsiteY2" fmla="*/ 0 h 923046"/>
                <a:gd name="connsiteX3" fmla="*/ 674556 w 4047334"/>
                <a:gd name="connsiteY3" fmla="*/ 0 h 923046"/>
                <a:gd name="connsiteX4" fmla="*/ 1686389 w 4047334"/>
                <a:gd name="connsiteY4" fmla="*/ 0 h 923046"/>
                <a:gd name="connsiteX5" fmla="*/ 3893490 w 4047334"/>
                <a:gd name="connsiteY5" fmla="*/ 0 h 923046"/>
                <a:gd name="connsiteX6" fmla="*/ 4047334 w 4047334"/>
                <a:gd name="connsiteY6" fmla="*/ 153844 h 923046"/>
                <a:gd name="connsiteX7" fmla="*/ 4047334 w 4047334"/>
                <a:gd name="connsiteY7" fmla="*/ 538444 h 923046"/>
                <a:gd name="connsiteX8" fmla="*/ 4047334 w 4047334"/>
                <a:gd name="connsiteY8" fmla="*/ 538444 h 923046"/>
                <a:gd name="connsiteX9" fmla="*/ 4047334 w 4047334"/>
                <a:gd name="connsiteY9" fmla="*/ 769205 h 923046"/>
                <a:gd name="connsiteX10" fmla="*/ 4047334 w 4047334"/>
                <a:gd name="connsiteY10" fmla="*/ 769202 h 923046"/>
                <a:gd name="connsiteX11" fmla="*/ 3893490 w 4047334"/>
                <a:gd name="connsiteY11" fmla="*/ 923046 h 923046"/>
                <a:gd name="connsiteX12" fmla="*/ 1686389 w 4047334"/>
                <a:gd name="connsiteY12" fmla="*/ 923046 h 923046"/>
                <a:gd name="connsiteX13" fmla="*/ 674556 w 4047334"/>
                <a:gd name="connsiteY13" fmla="*/ 923046 h 923046"/>
                <a:gd name="connsiteX14" fmla="*/ 674556 w 4047334"/>
                <a:gd name="connsiteY14" fmla="*/ 923046 h 923046"/>
                <a:gd name="connsiteX15" fmla="*/ 153844 w 4047334"/>
                <a:gd name="connsiteY15" fmla="*/ 923046 h 923046"/>
                <a:gd name="connsiteX16" fmla="*/ 0 w 4047334"/>
                <a:gd name="connsiteY16" fmla="*/ 769202 h 923046"/>
                <a:gd name="connsiteX17" fmla="*/ 0 w 4047334"/>
                <a:gd name="connsiteY17" fmla="*/ 769205 h 923046"/>
                <a:gd name="connsiteX18" fmla="*/ -573993 w 4047334"/>
                <a:gd name="connsiteY18" fmla="*/ 596472 h 923046"/>
                <a:gd name="connsiteX19" fmla="*/ 0 w 4047334"/>
                <a:gd name="connsiteY19" fmla="*/ 538444 h 923046"/>
                <a:gd name="connsiteX20" fmla="*/ 0 w 4047334"/>
                <a:gd name="connsiteY20" fmla="*/ 153844 h 923046"/>
                <a:gd name="connsiteX0" fmla="*/ 322533 w 4369867"/>
                <a:gd name="connsiteY0" fmla="*/ 153844 h 1046052"/>
                <a:gd name="connsiteX1" fmla="*/ 476377 w 4369867"/>
                <a:gd name="connsiteY1" fmla="*/ 0 h 1046052"/>
                <a:gd name="connsiteX2" fmla="*/ 997089 w 4369867"/>
                <a:gd name="connsiteY2" fmla="*/ 0 h 1046052"/>
                <a:gd name="connsiteX3" fmla="*/ 997089 w 4369867"/>
                <a:gd name="connsiteY3" fmla="*/ 0 h 1046052"/>
                <a:gd name="connsiteX4" fmla="*/ 2008922 w 4369867"/>
                <a:gd name="connsiteY4" fmla="*/ 0 h 1046052"/>
                <a:gd name="connsiteX5" fmla="*/ 4216023 w 4369867"/>
                <a:gd name="connsiteY5" fmla="*/ 0 h 1046052"/>
                <a:gd name="connsiteX6" fmla="*/ 4369867 w 4369867"/>
                <a:gd name="connsiteY6" fmla="*/ 153844 h 1046052"/>
                <a:gd name="connsiteX7" fmla="*/ 4369867 w 4369867"/>
                <a:gd name="connsiteY7" fmla="*/ 538444 h 1046052"/>
                <a:gd name="connsiteX8" fmla="*/ 4369867 w 4369867"/>
                <a:gd name="connsiteY8" fmla="*/ 538444 h 1046052"/>
                <a:gd name="connsiteX9" fmla="*/ 4369867 w 4369867"/>
                <a:gd name="connsiteY9" fmla="*/ 769205 h 1046052"/>
                <a:gd name="connsiteX10" fmla="*/ 4369867 w 4369867"/>
                <a:gd name="connsiteY10" fmla="*/ 769202 h 1046052"/>
                <a:gd name="connsiteX11" fmla="*/ 4216023 w 4369867"/>
                <a:gd name="connsiteY11" fmla="*/ 923046 h 1046052"/>
                <a:gd name="connsiteX12" fmla="*/ 2008922 w 4369867"/>
                <a:gd name="connsiteY12" fmla="*/ 923046 h 1046052"/>
                <a:gd name="connsiteX13" fmla="*/ 997089 w 4369867"/>
                <a:gd name="connsiteY13" fmla="*/ 923046 h 1046052"/>
                <a:gd name="connsiteX14" fmla="*/ 997089 w 4369867"/>
                <a:gd name="connsiteY14" fmla="*/ 923046 h 1046052"/>
                <a:gd name="connsiteX15" fmla="*/ 476377 w 4369867"/>
                <a:gd name="connsiteY15" fmla="*/ 923046 h 1046052"/>
                <a:gd name="connsiteX16" fmla="*/ 322533 w 4369867"/>
                <a:gd name="connsiteY16" fmla="*/ 769202 h 1046052"/>
                <a:gd name="connsiteX17" fmla="*/ 322533 w 4369867"/>
                <a:gd name="connsiteY17" fmla="*/ 769205 h 1046052"/>
                <a:gd name="connsiteX18" fmla="*/ 0 w 4369867"/>
                <a:gd name="connsiteY18" fmla="*/ 1046052 h 1046052"/>
                <a:gd name="connsiteX19" fmla="*/ 322533 w 4369867"/>
                <a:gd name="connsiteY19" fmla="*/ 538444 h 1046052"/>
                <a:gd name="connsiteX20" fmla="*/ 322533 w 4369867"/>
                <a:gd name="connsiteY20" fmla="*/ 153844 h 104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69867" h="1046052">
                  <a:moveTo>
                    <a:pt x="322533" y="153844"/>
                  </a:moveTo>
                  <a:cubicBezTo>
                    <a:pt x="322533" y="68878"/>
                    <a:pt x="391411" y="0"/>
                    <a:pt x="476377" y="0"/>
                  </a:cubicBezTo>
                  <a:lnTo>
                    <a:pt x="997089" y="0"/>
                  </a:lnTo>
                  <a:lnTo>
                    <a:pt x="997089" y="0"/>
                  </a:lnTo>
                  <a:lnTo>
                    <a:pt x="2008922" y="0"/>
                  </a:lnTo>
                  <a:lnTo>
                    <a:pt x="4216023" y="0"/>
                  </a:lnTo>
                  <a:cubicBezTo>
                    <a:pt x="4300989" y="0"/>
                    <a:pt x="4369867" y="68878"/>
                    <a:pt x="4369867" y="153844"/>
                  </a:cubicBezTo>
                  <a:lnTo>
                    <a:pt x="4369867" y="538444"/>
                  </a:lnTo>
                  <a:lnTo>
                    <a:pt x="4369867" y="538444"/>
                  </a:lnTo>
                  <a:lnTo>
                    <a:pt x="4369867" y="769205"/>
                  </a:lnTo>
                  <a:lnTo>
                    <a:pt x="4369867" y="769202"/>
                  </a:lnTo>
                  <a:cubicBezTo>
                    <a:pt x="4369867" y="854168"/>
                    <a:pt x="4300989" y="923046"/>
                    <a:pt x="4216023" y="923046"/>
                  </a:cubicBezTo>
                  <a:lnTo>
                    <a:pt x="2008922" y="923046"/>
                  </a:lnTo>
                  <a:lnTo>
                    <a:pt x="997089" y="923046"/>
                  </a:lnTo>
                  <a:lnTo>
                    <a:pt x="997089" y="923046"/>
                  </a:lnTo>
                  <a:lnTo>
                    <a:pt x="476377" y="923046"/>
                  </a:lnTo>
                  <a:cubicBezTo>
                    <a:pt x="391411" y="923046"/>
                    <a:pt x="322533" y="854168"/>
                    <a:pt x="322533" y="769202"/>
                  </a:cubicBezTo>
                  <a:lnTo>
                    <a:pt x="322533" y="769205"/>
                  </a:lnTo>
                  <a:lnTo>
                    <a:pt x="0" y="1046052"/>
                  </a:lnTo>
                  <a:lnTo>
                    <a:pt x="322533" y="538444"/>
                  </a:lnTo>
                  <a:lnTo>
                    <a:pt x="322533" y="153844"/>
                  </a:lnTo>
                  <a:close/>
                </a:path>
              </a:pathLst>
            </a:cu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17800" y="1056860"/>
              <a:ext cx="319225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But at this point elephants comes by, and stamps on the bushes where beetles live 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946" y="2327862"/>
            <a:ext cx="4139833" cy="1974700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3191528" y="2207585"/>
            <a:ext cx="3456734" cy="536789"/>
            <a:chOff x="2750699" y="996366"/>
            <a:chExt cx="3456734" cy="536789"/>
          </a:xfrm>
        </p:grpSpPr>
        <p:sp>
          <p:nvSpPr>
            <p:cNvPr id="82" name="Rounded Rectangular Callout 21"/>
            <p:cNvSpPr/>
            <p:nvPr/>
          </p:nvSpPr>
          <p:spPr>
            <a:xfrm>
              <a:off x="2750699" y="996366"/>
              <a:ext cx="3456734" cy="536789"/>
            </a:xfrm>
            <a:custGeom>
              <a:avLst/>
              <a:gdLst>
                <a:gd name="connsiteX0" fmla="*/ 0 w 4047334"/>
                <a:gd name="connsiteY0" fmla="*/ 153844 h 923046"/>
                <a:gd name="connsiteX1" fmla="*/ 153844 w 4047334"/>
                <a:gd name="connsiteY1" fmla="*/ 0 h 923046"/>
                <a:gd name="connsiteX2" fmla="*/ 674556 w 4047334"/>
                <a:gd name="connsiteY2" fmla="*/ 0 h 923046"/>
                <a:gd name="connsiteX3" fmla="*/ 674556 w 4047334"/>
                <a:gd name="connsiteY3" fmla="*/ 0 h 923046"/>
                <a:gd name="connsiteX4" fmla="*/ 1686389 w 4047334"/>
                <a:gd name="connsiteY4" fmla="*/ 0 h 923046"/>
                <a:gd name="connsiteX5" fmla="*/ 3893490 w 4047334"/>
                <a:gd name="connsiteY5" fmla="*/ 0 h 923046"/>
                <a:gd name="connsiteX6" fmla="*/ 4047334 w 4047334"/>
                <a:gd name="connsiteY6" fmla="*/ 153844 h 923046"/>
                <a:gd name="connsiteX7" fmla="*/ 4047334 w 4047334"/>
                <a:gd name="connsiteY7" fmla="*/ 538444 h 923046"/>
                <a:gd name="connsiteX8" fmla="*/ 4047334 w 4047334"/>
                <a:gd name="connsiteY8" fmla="*/ 538444 h 923046"/>
                <a:gd name="connsiteX9" fmla="*/ 4047334 w 4047334"/>
                <a:gd name="connsiteY9" fmla="*/ 769205 h 923046"/>
                <a:gd name="connsiteX10" fmla="*/ 4047334 w 4047334"/>
                <a:gd name="connsiteY10" fmla="*/ 769202 h 923046"/>
                <a:gd name="connsiteX11" fmla="*/ 3893490 w 4047334"/>
                <a:gd name="connsiteY11" fmla="*/ 923046 h 923046"/>
                <a:gd name="connsiteX12" fmla="*/ 1686389 w 4047334"/>
                <a:gd name="connsiteY12" fmla="*/ 923046 h 923046"/>
                <a:gd name="connsiteX13" fmla="*/ 674556 w 4047334"/>
                <a:gd name="connsiteY13" fmla="*/ 923046 h 923046"/>
                <a:gd name="connsiteX14" fmla="*/ 674556 w 4047334"/>
                <a:gd name="connsiteY14" fmla="*/ 923046 h 923046"/>
                <a:gd name="connsiteX15" fmla="*/ 153844 w 4047334"/>
                <a:gd name="connsiteY15" fmla="*/ 923046 h 923046"/>
                <a:gd name="connsiteX16" fmla="*/ 0 w 4047334"/>
                <a:gd name="connsiteY16" fmla="*/ 769202 h 923046"/>
                <a:gd name="connsiteX17" fmla="*/ 0 w 4047334"/>
                <a:gd name="connsiteY17" fmla="*/ 769205 h 923046"/>
                <a:gd name="connsiteX18" fmla="*/ -573993 w 4047334"/>
                <a:gd name="connsiteY18" fmla="*/ 596472 h 923046"/>
                <a:gd name="connsiteX19" fmla="*/ 0 w 4047334"/>
                <a:gd name="connsiteY19" fmla="*/ 538444 h 923046"/>
                <a:gd name="connsiteX20" fmla="*/ 0 w 4047334"/>
                <a:gd name="connsiteY20" fmla="*/ 153844 h 923046"/>
                <a:gd name="connsiteX0" fmla="*/ 322533 w 4369867"/>
                <a:gd name="connsiteY0" fmla="*/ 153844 h 1046052"/>
                <a:gd name="connsiteX1" fmla="*/ 476377 w 4369867"/>
                <a:gd name="connsiteY1" fmla="*/ 0 h 1046052"/>
                <a:gd name="connsiteX2" fmla="*/ 997089 w 4369867"/>
                <a:gd name="connsiteY2" fmla="*/ 0 h 1046052"/>
                <a:gd name="connsiteX3" fmla="*/ 997089 w 4369867"/>
                <a:gd name="connsiteY3" fmla="*/ 0 h 1046052"/>
                <a:gd name="connsiteX4" fmla="*/ 2008922 w 4369867"/>
                <a:gd name="connsiteY4" fmla="*/ 0 h 1046052"/>
                <a:gd name="connsiteX5" fmla="*/ 4216023 w 4369867"/>
                <a:gd name="connsiteY5" fmla="*/ 0 h 1046052"/>
                <a:gd name="connsiteX6" fmla="*/ 4369867 w 4369867"/>
                <a:gd name="connsiteY6" fmla="*/ 153844 h 1046052"/>
                <a:gd name="connsiteX7" fmla="*/ 4369867 w 4369867"/>
                <a:gd name="connsiteY7" fmla="*/ 538444 h 1046052"/>
                <a:gd name="connsiteX8" fmla="*/ 4369867 w 4369867"/>
                <a:gd name="connsiteY8" fmla="*/ 538444 h 1046052"/>
                <a:gd name="connsiteX9" fmla="*/ 4369867 w 4369867"/>
                <a:gd name="connsiteY9" fmla="*/ 769205 h 1046052"/>
                <a:gd name="connsiteX10" fmla="*/ 4369867 w 4369867"/>
                <a:gd name="connsiteY10" fmla="*/ 769202 h 1046052"/>
                <a:gd name="connsiteX11" fmla="*/ 4216023 w 4369867"/>
                <a:gd name="connsiteY11" fmla="*/ 923046 h 1046052"/>
                <a:gd name="connsiteX12" fmla="*/ 2008922 w 4369867"/>
                <a:gd name="connsiteY12" fmla="*/ 923046 h 1046052"/>
                <a:gd name="connsiteX13" fmla="*/ 997089 w 4369867"/>
                <a:gd name="connsiteY13" fmla="*/ 923046 h 1046052"/>
                <a:gd name="connsiteX14" fmla="*/ 997089 w 4369867"/>
                <a:gd name="connsiteY14" fmla="*/ 923046 h 1046052"/>
                <a:gd name="connsiteX15" fmla="*/ 476377 w 4369867"/>
                <a:gd name="connsiteY15" fmla="*/ 923046 h 1046052"/>
                <a:gd name="connsiteX16" fmla="*/ 322533 w 4369867"/>
                <a:gd name="connsiteY16" fmla="*/ 769202 h 1046052"/>
                <a:gd name="connsiteX17" fmla="*/ 322533 w 4369867"/>
                <a:gd name="connsiteY17" fmla="*/ 769205 h 1046052"/>
                <a:gd name="connsiteX18" fmla="*/ 0 w 4369867"/>
                <a:gd name="connsiteY18" fmla="*/ 1046052 h 1046052"/>
                <a:gd name="connsiteX19" fmla="*/ 322533 w 4369867"/>
                <a:gd name="connsiteY19" fmla="*/ 538444 h 1046052"/>
                <a:gd name="connsiteX20" fmla="*/ 322533 w 4369867"/>
                <a:gd name="connsiteY20" fmla="*/ 153844 h 104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69867" h="1046052">
                  <a:moveTo>
                    <a:pt x="322533" y="153844"/>
                  </a:moveTo>
                  <a:cubicBezTo>
                    <a:pt x="322533" y="68878"/>
                    <a:pt x="391411" y="0"/>
                    <a:pt x="476377" y="0"/>
                  </a:cubicBezTo>
                  <a:lnTo>
                    <a:pt x="997089" y="0"/>
                  </a:lnTo>
                  <a:lnTo>
                    <a:pt x="997089" y="0"/>
                  </a:lnTo>
                  <a:lnTo>
                    <a:pt x="2008922" y="0"/>
                  </a:lnTo>
                  <a:lnTo>
                    <a:pt x="4216023" y="0"/>
                  </a:lnTo>
                  <a:cubicBezTo>
                    <a:pt x="4300989" y="0"/>
                    <a:pt x="4369867" y="68878"/>
                    <a:pt x="4369867" y="153844"/>
                  </a:cubicBezTo>
                  <a:lnTo>
                    <a:pt x="4369867" y="538444"/>
                  </a:lnTo>
                  <a:lnTo>
                    <a:pt x="4369867" y="538444"/>
                  </a:lnTo>
                  <a:lnTo>
                    <a:pt x="4369867" y="769205"/>
                  </a:lnTo>
                  <a:lnTo>
                    <a:pt x="4369867" y="769202"/>
                  </a:lnTo>
                  <a:cubicBezTo>
                    <a:pt x="4369867" y="854168"/>
                    <a:pt x="4300989" y="923046"/>
                    <a:pt x="4216023" y="923046"/>
                  </a:cubicBezTo>
                  <a:lnTo>
                    <a:pt x="2008922" y="923046"/>
                  </a:lnTo>
                  <a:lnTo>
                    <a:pt x="997089" y="923046"/>
                  </a:lnTo>
                  <a:lnTo>
                    <a:pt x="997089" y="923046"/>
                  </a:lnTo>
                  <a:lnTo>
                    <a:pt x="476377" y="923046"/>
                  </a:lnTo>
                  <a:cubicBezTo>
                    <a:pt x="391411" y="923046"/>
                    <a:pt x="322533" y="854168"/>
                    <a:pt x="322533" y="769202"/>
                  </a:cubicBezTo>
                  <a:lnTo>
                    <a:pt x="322533" y="769205"/>
                  </a:lnTo>
                  <a:lnTo>
                    <a:pt x="0" y="1046052"/>
                  </a:lnTo>
                  <a:lnTo>
                    <a:pt x="322533" y="538444"/>
                  </a:lnTo>
                  <a:lnTo>
                    <a:pt x="322533" y="153844"/>
                  </a:lnTo>
                  <a:close/>
                </a:path>
              </a:pathLst>
            </a:cu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009355" y="1057732"/>
              <a:ext cx="31922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Book Antiqua" panose="02040602050305030304" pitchFamily="18" charset="0"/>
                </a:rPr>
                <a:t>This kills most of the beetles.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084856" y="2079402"/>
            <a:ext cx="3456734" cy="984696"/>
            <a:chOff x="2750699" y="996366"/>
            <a:chExt cx="3456734" cy="984696"/>
          </a:xfrm>
        </p:grpSpPr>
        <p:sp>
          <p:nvSpPr>
            <p:cNvPr id="85" name="Rounded Rectangular Callout 21"/>
            <p:cNvSpPr/>
            <p:nvPr/>
          </p:nvSpPr>
          <p:spPr>
            <a:xfrm>
              <a:off x="2750699" y="996366"/>
              <a:ext cx="3456734" cy="984696"/>
            </a:xfrm>
            <a:custGeom>
              <a:avLst/>
              <a:gdLst>
                <a:gd name="connsiteX0" fmla="*/ 0 w 4047334"/>
                <a:gd name="connsiteY0" fmla="*/ 153844 h 923046"/>
                <a:gd name="connsiteX1" fmla="*/ 153844 w 4047334"/>
                <a:gd name="connsiteY1" fmla="*/ 0 h 923046"/>
                <a:gd name="connsiteX2" fmla="*/ 674556 w 4047334"/>
                <a:gd name="connsiteY2" fmla="*/ 0 h 923046"/>
                <a:gd name="connsiteX3" fmla="*/ 674556 w 4047334"/>
                <a:gd name="connsiteY3" fmla="*/ 0 h 923046"/>
                <a:gd name="connsiteX4" fmla="*/ 1686389 w 4047334"/>
                <a:gd name="connsiteY4" fmla="*/ 0 h 923046"/>
                <a:gd name="connsiteX5" fmla="*/ 3893490 w 4047334"/>
                <a:gd name="connsiteY5" fmla="*/ 0 h 923046"/>
                <a:gd name="connsiteX6" fmla="*/ 4047334 w 4047334"/>
                <a:gd name="connsiteY6" fmla="*/ 153844 h 923046"/>
                <a:gd name="connsiteX7" fmla="*/ 4047334 w 4047334"/>
                <a:gd name="connsiteY7" fmla="*/ 538444 h 923046"/>
                <a:gd name="connsiteX8" fmla="*/ 4047334 w 4047334"/>
                <a:gd name="connsiteY8" fmla="*/ 538444 h 923046"/>
                <a:gd name="connsiteX9" fmla="*/ 4047334 w 4047334"/>
                <a:gd name="connsiteY9" fmla="*/ 769205 h 923046"/>
                <a:gd name="connsiteX10" fmla="*/ 4047334 w 4047334"/>
                <a:gd name="connsiteY10" fmla="*/ 769202 h 923046"/>
                <a:gd name="connsiteX11" fmla="*/ 3893490 w 4047334"/>
                <a:gd name="connsiteY11" fmla="*/ 923046 h 923046"/>
                <a:gd name="connsiteX12" fmla="*/ 1686389 w 4047334"/>
                <a:gd name="connsiteY12" fmla="*/ 923046 h 923046"/>
                <a:gd name="connsiteX13" fmla="*/ 674556 w 4047334"/>
                <a:gd name="connsiteY13" fmla="*/ 923046 h 923046"/>
                <a:gd name="connsiteX14" fmla="*/ 674556 w 4047334"/>
                <a:gd name="connsiteY14" fmla="*/ 923046 h 923046"/>
                <a:gd name="connsiteX15" fmla="*/ 153844 w 4047334"/>
                <a:gd name="connsiteY15" fmla="*/ 923046 h 923046"/>
                <a:gd name="connsiteX16" fmla="*/ 0 w 4047334"/>
                <a:gd name="connsiteY16" fmla="*/ 769202 h 923046"/>
                <a:gd name="connsiteX17" fmla="*/ 0 w 4047334"/>
                <a:gd name="connsiteY17" fmla="*/ 769205 h 923046"/>
                <a:gd name="connsiteX18" fmla="*/ -573993 w 4047334"/>
                <a:gd name="connsiteY18" fmla="*/ 596472 h 923046"/>
                <a:gd name="connsiteX19" fmla="*/ 0 w 4047334"/>
                <a:gd name="connsiteY19" fmla="*/ 538444 h 923046"/>
                <a:gd name="connsiteX20" fmla="*/ 0 w 4047334"/>
                <a:gd name="connsiteY20" fmla="*/ 153844 h 923046"/>
                <a:gd name="connsiteX0" fmla="*/ 322533 w 4369867"/>
                <a:gd name="connsiteY0" fmla="*/ 153844 h 1046052"/>
                <a:gd name="connsiteX1" fmla="*/ 476377 w 4369867"/>
                <a:gd name="connsiteY1" fmla="*/ 0 h 1046052"/>
                <a:gd name="connsiteX2" fmla="*/ 997089 w 4369867"/>
                <a:gd name="connsiteY2" fmla="*/ 0 h 1046052"/>
                <a:gd name="connsiteX3" fmla="*/ 997089 w 4369867"/>
                <a:gd name="connsiteY3" fmla="*/ 0 h 1046052"/>
                <a:gd name="connsiteX4" fmla="*/ 2008922 w 4369867"/>
                <a:gd name="connsiteY4" fmla="*/ 0 h 1046052"/>
                <a:gd name="connsiteX5" fmla="*/ 4216023 w 4369867"/>
                <a:gd name="connsiteY5" fmla="*/ 0 h 1046052"/>
                <a:gd name="connsiteX6" fmla="*/ 4369867 w 4369867"/>
                <a:gd name="connsiteY6" fmla="*/ 153844 h 1046052"/>
                <a:gd name="connsiteX7" fmla="*/ 4369867 w 4369867"/>
                <a:gd name="connsiteY7" fmla="*/ 538444 h 1046052"/>
                <a:gd name="connsiteX8" fmla="*/ 4369867 w 4369867"/>
                <a:gd name="connsiteY8" fmla="*/ 538444 h 1046052"/>
                <a:gd name="connsiteX9" fmla="*/ 4369867 w 4369867"/>
                <a:gd name="connsiteY9" fmla="*/ 769205 h 1046052"/>
                <a:gd name="connsiteX10" fmla="*/ 4369867 w 4369867"/>
                <a:gd name="connsiteY10" fmla="*/ 769202 h 1046052"/>
                <a:gd name="connsiteX11" fmla="*/ 4216023 w 4369867"/>
                <a:gd name="connsiteY11" fmla="*/ 923046 h 1046052"/>
                <a:gd name="connsiteX12" fmla="*/ 2008922 w 4369867"/>
                <a:gd name="connsiteY12" fmla="*/ 923046 h 1046052"/>
                <a:gd name="connsiteX13" fmla="*/ 997089 w 4369867"/>
                <a:gd name="connsiteY13" fmla="*/ 923046 h 1046052"/>
                <a:gd name="connsiteX14" fmla="*/ 997089 w 4369867"/>
                <a:gd name="connsiteY14" fmla="*/ 923046 h 1046052"/>
                <a:gd name="connsiteX15" fmla="*/ 476377 w 4369867"/>
                <a:gd name="connsiteY15" fmla="*/ 923046 h 1046052"/>
                <a:gd name="connsiteX16" fmla="*/ 322533 w 4369867"/>
                <a:gd name="connsiteY16" fmla="*/ 769202 h 1046052"/>
                <a:gd name="connsiteX17" fmla="*/ 322533 w 4369867"/>
                <a:gd name="connsiteY17" fmla="*/ 769205 h 1046052"/>
                <a:gd name="connsiteX18" fmla="*/ 0 w 4369867"/>
                <a:gd name="connsiteY18" fmla="*/ 1046052 h 1046052"/>
                <a:gd name="connsiteX19" fmla="*/ 322533 w 4369867"/>
                <a:gd name="connsiteY19" fmla="*/ 538444 h 1046052"/>
                <a:gd name="connsiteX20" fmla="*/ 322533 w 4369867"/>
                <a:gd name="connsiteY20" fmla="*/ 153844 h 104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69867" h="1046052">
                  <a:moveTo>
                    <a:pt x="322533" y="153844"/>
                  </a:moveTo>
                  <a:cubicBezTo>
                    <a:pt x="322533" y="68878"/>
                    <a:pt x="391411" y="0"/>
                    <a:pt x="476377" y="0"/>
                  </a:cubicBezTo>
                  <a:lnTo>
                    <a:pt x="997089" y="0"/>
                  </a:lnTo>
                  <a:lnTo>
                    <a:pt x="997089" y="0"/>
                  </a:lnTo>
                  <a:lnTo>
                    <a:pt x="2008922" y="0"/>
                  </a:lnTo>
                  <a:lnTo>
                    <a:pt x="4216023" y="0"/>
                  </a:lnTo>
                  <a:cubicBezTo>
                    <a:pt x="4300989" y="0"/>
                    <a:pt x="4369867" y="68878"/>
                    <a:pt x="4369867" y="153844"/>
                  </a:cubicBezTo>
                  <a:lnTo>
                    <a:pt x="4369867" y="538444"/>
                  </a:lnTo>
                  <a:lnTo>
                    <a:pt x="4369867" y="538444"/>
                  </a:lnTo>
                  <a:lnTo>
                    <a:pt x="4369867" y="769205"/>
                  </a:lnTo>
                  <a:lnTo>
                    <a:pt x="4369867" y="769202"/>
                  </a:lnTo>
                  <a:cubicBezTo>
                    <a:pt x="4369867" y="854168"/>
                    <a:pt x="4300989" y="923046"/>
                    <a:pt x="4216023" y="923046"/>
                  </a:cubicBezTo>
                  <a:lnTo>
                    <a:pt x="2008922" y="923046"/>
                  </a:lnTo>
                  <a:lnTo>
                    <a:pt x="997089" y="923046"/>
                  </a:lnTo>
                  <a:lnTo>
                    <a:pt x="997089" y="923046"/>
                  </a:lnTo>
                  <a:lnTo>
                    <a:pt x="476377" y="923046"/>
                  </a:lnTo>
                  <a:cubicBezTo>
                    <a:pt x="391411" y="923046"/>
                    <a:pt x="322533" y="854168"/>
                    <a:pt x="322533" y="769202"/>
                  </a:cubicBezTo>
                  <a:lnTo>
                    <a:pt x="322533" y="769205"/>
                  </a:lnTo>
                  <a:lnTo>
                    <a:pt x="0" y="1046052"/>
                  </a:lnTo>
                  <a:lnTo>
                    <a:pt x="322533" y="538444"/>
                  </a:lnTo>
                  <a:lnTo>
                    <a:pt x="322533" y="153844"/>
                  </a:lnTo>
                  <a:close/>
                </a:path>
              </a:pathLst>
            </a:cu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988335" y="1110282"/>
              <a:ext cx="31922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Book Antiqua" panose="02040602050305030304" pitchFamily="18" charset="0"/>
                </a:rPr>
                <a:t>By chance, the few beetles </a:t>
              </a:r>
              <a:r>
                <a:rPr lang="en-US" dirty="0" smtClean="0">
                  <a:latin typeface="Book Antiqua" panose="02040602050305030304" pitchFamily="18" charset="0"/>
                </a:rPr>
                <a:t>have survived.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755528" y="3619163"/>
            <a:ext cx="2654672" cy="536789"/>
            <a:chOff x="2750699" y="996366"/>
            <a:chExt cx="2654672" cy="536789"/>
          </a:xfrm>
        </p:grpSpPr>
        <p:sp>
          <p:nvSpPr>
            <p:cNvPr id="88" name="Rounded Rectangular Callout 21"/>
            <p:cNvSpPr/>
            <p:nvPr/>
          </p:nvSpPr>
          <p:spPr>
            <a:xfrm>
              <a:off x="2750699" y="996366"/>
              <a:ext cx="2578472" cy="536789"/>
            </a:xfrm>
            <a:custGeom>
              <a:avLst/>
              <a:gdLst>
                <a:gd name="connsiteX0" fmla="*/ 0 w 4047334"/>
                <a:gd name="connsiteY0" fmla="*/ 153844 h 923046"/>
                <a:gd name="connsiteX1" fmla="*/ 153844 w 4047334"/>
                <a:gd name="connsiteY1" fmla="*/ 0 h 923046"/>
                <a:gd name="connsiteX2" fmla="*/ 674556 w 4047334"/>
                <a:gd name="connsiteY2" fmla="*/ 0 h 923046"/>
                <a:gd name="connsiteX3" fmla="*/ 674556 w 4047334"/>
                <a:gd name="connsiteY3" fmla="*/ 0 h 923046"/>
                <a:gd name="connsiteX4" fmla="*/ 1686389 w 4047334"/>
                <a:gd name="connsiteY4" fmla="*/ 0 h 923046"/>
                <a:gd name="connsiteX5" fmla="*/ 3893490 w 4047334"/>
                <a:gd name="connsiteY5" fmla="*/ 0 h 923046"/>
                <a:gd name="connsiteX6" fmla="*/ 4047334 w 4047334"/>
                <a:gd name="connsiteY6" fmla="*/ 153844 h 923046"/>
                <a:gd name="connsiteX7" fmla="*/ 4047334 w 4047334"/>
                <a:gd name="connsiteY7" fmla="*/ 538444 h 923046"/>
                <a:gd name="connsiteX8" fmla="*/ 4047334 w 4047334"/>
                <a:gd name="connsiteY8" fmla="*/ 538444 h 923046"/>
                <a:gd name="connsiteX9" fmla="*/ 4047334 w 4047334"/>
                <a:gd name="connsiteY9" fmla="*/ 769205 h 923046"/>
                <a:gd name="connsiteX10" fmla="*/ 4047334 w 4047334"/>
                <a:gd name="connsiteY10" fmla="*/ 769202 h 923046"/>
                <a:gd name="connsiteX11" fmla="*/ 3893490 w 4047334"/>
                <a:gd name="connsiteY11" fmla="*/ 923046 h 923046"/>
                <a:gd name="connsiteX12" fmla="*/ 1686389 w 4047334"/>
                <a:gd name="connsiteY12" fmla="*/ 923046 h 923046"/>
                <a:gd name="connsiteX13" fmla="*/ 674556 w 4047334"/>
                <a:gd name="connsiteY13" fmla="*/ 923046 h 923046"/>
                <a:gd name="connsiteX14" fmla="*/ 674556 w 4047334"/>
                <a:gd name="connsiteY14" fmla="*/ 923046 h 923046"/>
                <a:gd name="connsiteX15" fmla="*/ 153844 w 4047334"/>
                <a:gd name="connsiteY15" fmla="*/ 923046 h 923046"/>
                <a:gd name="connsiteX16" fmla="*/ 0 w 4047334"/>
                <a:gd name="connsiteY16" fmla="*/ 769202 h 923046"/>
                <a:gd name="connsiteX17" fmla="*/ 0 w 4047334"/>
                <a:gd name="connsiteY17" fmla="*/ 769205 h 923046"/>
                <a:gd name="connsiteX18" fmla="*/ -573993 w 4047334"/>
                <a:gd name="connsiteY18" fmla="*/ 596472 h 923046"/>
                <a:gd name="connsiteX19" fmla="*/ 0 w 4047334"/>
                <a:gd name="connsiteY19" fmla="*/ 538444 h 923046"/>
                <a:gd name="connsiteX20" fmla="*/ 0 w 4047334"/>
                <a:gd name="connsiteY20" fmla="*/ 153844 h 923046"/>
                <a:gd name="connsiteX0" fmla="*/ 322533 w 4369867"/>
                <a:gd name="connsiteY0" fmla="*/ 153844 h 1046052"/>
                <a:gd name="connsiteX1" fmla="*/ 476377 w 4369867"/>
                <a:gd name="connsiteY1" fmla="*/ 0 h 1046052"/>
                <a:gd name="connsiteX2" fmla="*/ 997089 w 4369867"/>
                <a:gd name="connsiteY2" fmla="*/ 0 h 1046052"/>
                <a:gd name="connsiteX3" fmla="*/ 997089 w 4369867"/>
                <a:gd name="connsiteY3" fmla="*/ 0 h 1046052"/>
                <a:gd name="connsiteX4" fmla="*/ 2008922 w 4369867"/>
                <a:gd name="connsiteY4" fmla="*/ 0 h 1046052"/>
                <a:gd name="connsiteX5" fmla="*/ 4216023 w 4369867"/>
                <a:gd name="connsiteY5" fmla="*/ 0 h 1046052"/>
                <a:gd name="connsiteX6" fmla="*/ 4369867 w 4369867"/>
                <a:gd name="connsiteY6" fmla="*/ 153844 h 1046052"/>
                <a:gd name="connsiteX7" fmla="*/ 4369867 w 4369867"/>
                <a:gd name="connsiteY7" fmla="*/ 538444 h 1046052"/>
                <a:gd name="connsiteX8" fmla="*/ 4369867 w 4369867"/>
                <a:gd name="connsiteY8" fmla="*/ 538444 h 1046052"/>
                <a:gd name="connsiteX9" fmla="*/ 4369867 w 4369867"/>
                <a:gd name="connsiteY9" fmla="*/ 769205 h 1046052"/>
                <a:gd name="connsiteX10" fmla="*/ 4369867 w 4369867"/>
                <a:gd name="connsiteY10" fmla="*/ 769202 h 1046052"/>
                <a:gd name="connsiteX11" fmla="*/ 4216023 w 4369867"/>
                <a:gd name="connsiteY11" fmla="*/ 923046 h 1046052"/>
                <a:gd name="connsiteX12" fmla="*/ 2008922 w 4369867"/>
                <a:gd name="connsiteY12" fmla="*/ 923046 h 1046052"/>
                <a:gd name="connsiteX13" fmla="*/ 997089 w 4369867"/>
                <a:gd name="connsiteY13" fmla="*/ 923046 h 1046052"/>
                <a:gd name="connsiteX14" fmla="*/ 997089 w 4369867"/>
                <a:gd name="connsiteY14" fmla="*/ 923046 h 1046052"/>
                <a:gd name="connsiteX15" fmla="*/ 476377 w 4369867"/>
                <a:gd name="connsiteY15" fmla="*/ 923046 h 1046052"/>
                <a:gd name="connsiteX16" fmla="*/ 322533 w 4369867"/>
                <a:gd name="connsiteY16" fmla="*/ 769202 h 1046052"/>
                <a:gd name="connsiteX17" fmla="*/ 322533 w 4369867"/>
                <a:gd name="connsiteY17" fmla="*/ 769205 h 1046052"/>
                <a:gd name="connsiteX18" fmla="*/ 0 w 4369867"/>
                <a:gd name="connsiteY18" fmla="*/ 1046052 h 1046052"/>
                <a:gd name="connsiteX19" fmla="*/ 322533 w 4369867"/>
                <a:gd name="connsiteY19" fmla="*/ 538444 h 1046052"/>
                <a:gd name="connsiteX20" fmla="*/ 322533 w 4369867"/>
                <a:gd name="connsiteY20" fmla="*/ 153844 h 104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69867" h="1046052">
                  <a:moveTo>
                    <a:pt x="322533" y="153844"/>
                  </a:moveTo>
                  <a:cubicBezTo>
                    <a:pt x="322533" y="68878"/>
                    <a:pt x="391411" y="0"/>
                    <a:pt x="476377" y="0"/>
                  </a:cubicBezTo>
                  <a:lnTo>
                    <a:pt x="997089" y="0"/>
                  </a:lnTo>
                  <a:lnTo>
                    <a:pt x="997089" y="0"/>
                  </a:lnTo>
                  <a:lnTo>
                    <a:pt x="2008922" y="0"/>
                  </a:lnTo>
                  <a:lnTo>
                    <a:pt x="4216023" y="0"/>
                  </a:lnTo>
                  <a:cubicBezTo>
                    <a:pt x="4300989" y="0"/>
                    <a:pt x="4369867" y="68878"/>
                    <a:pt x="4369867" y="153844"/>
                  </a:cubicBezTo>
                  <a:lnTo>
                    <a:pt x="4369867" y="538444"/>
                  </a:lnTo>
                  <a:lnTo>
                    <a:pt x="4369867" y="538444"/>
                  </a:lnTo>
                  <a:lnTo>
                    <a:pt x="4369867" y="769205"/>
                  </a:lnTo>
                  <a:lnTo>
                    <a:pt x="4369867" y="769202"/>
                  </a:lnTo>
                  <a:cubicBezTo>
                    <a:pt x="4369867" y="854168"/>
                    <a:pt x="4300989" y="923046"/>
                    <a:pt x="4216023" y="923046"/>
                  </a:cubicBezTo>
                  <a:lnTo>
                    <a:pt x="2008922" y="923046"/>
                  </a:lnTo>
                  <a:lnTo>
                    <a:pt x="997089" y="923046"/>
                  </a:lnTo>
                  <a:lnTo>
                    <a:pt x="997089" y="923046"/>
                  </a:lnTo>
                  <a:lnTo>
                    <a:pt x="476377" y="923046"/>
                  </a:lnTo>
                  <a:cubicBezTo>
                    <a:pt x="391411" y="923046"/>
                    <a:pt x="322533" y="854168"/>
                    <a:pt x="322533" y="769202"/>
                  </a:cubicBezTo>
                  <a:lnTo>
                    <a:pt x="322533" y="769205"/>
                  </a:lnTo>
                  <a:lnTo>
                    <a:pt x="0" y="1046052"/>
                  </a:lnTo>
                  <a:lnTo>
                    <a:pt x="322533" y="538444"/>
                  </a:lnTo>
                  <a:lnTo>
                    <a:pt x="322533" y="153844"/>
                  </a:lnTo>
                  <a:close/>
                </a:path>
              </a:pathLst>
            </a:cu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909845" y="1057732"/>
              <a:ext cx="249552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They are </a:t>
              </a:r>
              <a:r>
                <a:rPr lang="en-US" dirty="0">
                  <a:latin typeface="Book Antiqua" panose="02040602050305030304" pitchFamily="18" charset="0"/>
                </a:rPr>
                <a:t>mostly blue.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30178" y="1515460"/>
            <a:ext cx="4283045" cy="1066864"/>
            <a:chOff x="2707290" y="1030867"/>
            <a:chExt cx="4283045" cy="1066864"/>
          </a:xfrm>
        </p:grpSpPr>
        <p:sp>
          <p:nvSpPr>
            <p:cNvPr id="73" name="Rounded Rectangular Callout 21"/>
            <p:cNvSpPr/>
            <p:nvPr/>
          </p:nvSpPr>
          <p:spPr>
            <a:xfrm flipH="1">
              <a:off x="2719167" y="1030867"/>
              <a:ext cx="4271168" cy="1066864"/>
            </a:xfrm>
            <a:prstGeom prst="roundRect">
              <a:avLst/>
            </a:pr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707290" y="1088390"/>
              <a:ext cx="425707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Book Antiqua" panose="02040602050305030304" pitchFamily="18" charset="0"/>
                </a:rPr>
                <a:t>The beetle population slowly expands again, but </a:t>
              </a:r>
              <a:r>
                <a:rPr lang="en-US" dirty="0" smtClean="0">
                  <a:latin typeface="Book Antiqua" panose="02040602050305030304" pitchFamily="18" charset="0"/>
                </a:rPr>
                <a:t>now, the </a:t>
              </a:r>
              <a:r>
                <a:rPr lang="en-US" dirty="0">
                  <a:latin typeface="Book Antiqua" panose="02040602050305030304" pitchFamily="18" charset="0"/>
                </a:rPr>
                <a:t>beetles in the population are mostly blue.</a:t>
              </a:r>
            </a:p>
          </p:txBody>
        </p:sp>
      </p:grpSp>
      <p:sp>
        <p:nvSpPr>
          <p:cNvPr id="90" name="Horizontal Scroll 89"/>
          <p:cNvSpPr/>
          <p:nvPr/>
        </p:nvSpPr>
        <p:spPr>
          <a:xfrm>
            <a:off x="737175" y="1135735"/>
            <a:ext cx="5752955" cy="762000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W</a:t>
            </a:r>
            <a:r>
              <a:rPr lang="en-US" dirty="0" smtClean="0">
                <a:latin typeface="Book Antiqua" panose="02040602050305030304" pitchFamily="18" charset="0"/>
              </a:rPr>
              <a:t>hat </a:t>
            </a:r>
            <a:r>
              <a:rPr lang="en-US" dirty="0">
                <a:latin typeface="Book Antiqua" panose="02040602050305030304" pitchFamily="18" charset="0"/>
              </a:rPr>
              <a:t>started out as a rare variation</a:t>
            </a:r>
          </a:p>
          <a:p>
            <a:pPr algn="ctr"/>
            <a:r>
              <a:rPr lang="en-US" dirty="0">
                <a:latin typeface="Book Antiqua" panose="02040602050305030304" pitchFamily="18" charset="0"/>
              </a:rPr>
              <a:t>came to be a common characteristic in the population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27388" y="819150"/>
            <a:ext cx="1281120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Situation 2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11775" y="311329"/>
            <a:ext cx="35046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An illustration of evolution</a:t>
            </a:r>
            <a:endParaRPr lang="en-IN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74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26127E-6 L -0.52865 0.00154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4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5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910" y="819150"/>
            <a:ext cx="4649030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From both the situations, we can state that 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4" name="Horizontal Scroll 3"/>
          <p:cNvSpPr/>
          <p:nvPr/>
        </p:nvSpPr>
        <p:spPr>
          <a:xfrm>
            <a:off x="737175" y="1135735"/>
            <a:ext cx="5752955" cy="762000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W</a:t>
            </a:r>
            <a:r>
              <a:rPr lang="en-US" dirty="0" smtClean="0">
                <a:latin typeface="Book Antiqua" panose="02040602050305030304" pitchFamily="18" charset="0"/>
              </a:rPr>
              <a:t>hat </a:t>
            </a:r>
            <a:r>
              <a:rPr lang="en-US" dirty="0">
                <a:latin typeface="Book Antiqua" panose="02040602050305030304" pitchFamily="18" charset="0"/>
              </a:rPr>
              <a:t>started out as a rare variation</a:t>
            </a:r>
          </a:p>
          <a:p>
            <a:pPr algn="ctr"/>
            <a:r>
              <a:rPr lang="en-US" dirty="0">
                <a:latin typeface="Book Antiqua" panose="02040602050305030304" pitchFamily="18" charset="0"/>
              </a:rPr>
              <a:t>came to be a common characteristic in the population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687987" y="1329693"/>
            <a:ext cx="2121858" cy="1073871"/>
            <a:chOff x="3007696" y="612820"/>
            <a:chExt cx="2121858" cy="1073871"/>
          </a:xfrm>
        </p:grpSpPr>
        <p:sp>
          <p:nvSpPr>
            <p:cNvPr id="6" name="Cloud Callout 5"/>
            <p:cNvSpPr/>
            <p:nvPr/>
          </p:nvSpPr>
          <p:spPr>
            <a:xfrm>
              <a:off x="3007696" y="612820"/>
              <a:ext cx="2121858" cy="1073871"/>
            </a:xfrm>
            <a:prstGeom prst="cloudCallout">
              <a:avLst>
                <a:gd name="adj1" fmla="val -63788"/>
                <a:gd name="adj2" fmla="val -39928"/>
              </a:avLst>
            </a:pr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04067" y="858120"/>
              <a:ext cx="17291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Book Antiqua" panose="02040602050305030304" pitchFamily="18" charset="0"/>
                </a:rPr>
                <a:t>In other words we can </a:t>
              </a:r>
              <a:r>
                <a:rPr lang="en-US" dirty="0" smtClean="0">
                  <a:latin typeface="Book Antiqua" panose="02040602050305030304" pitchFamily="18" charset="0"/>
                </a:rPr>
                <a:t>say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10" name="Horizontal Scroll 9"/>
          <p:cNvSpPr/>
          <p:nvPr/>
        </p:nvSpPr>
        <p:spPr>
          <a:xfrm>
            <a:off x="737175" y="1937836"/>
            <a:ext cx="3911025" cy="762000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Frequency </a:t>
            </a:r>
            <a:r>
              <a:rPr lang="en-US" dirty="0">
                <a:latin typeface="Book Antiqua" panose="02040602050305030304" pitchFamily="18" charset="0"/>
              </a:rPr>
              <a:t>of an </a:t>
            </a:r>
            <a:r>
              <a:rPr lang="en-US" dirty="0" smtClean="0">
                <a:latin typeface="Book Antiqua" panose="02040602050305030304" pitchFamily="18" charset="0"/>
              </a:rPr>
              <a:t>trait </a:t>
            </a:r>
            <a:r>
              <a:rPr lang="en-US" dirty="0">
                <a:latin typeface="Book Antiqua" panose="02040602050305030304" pitchFamily="18" charset="0"/>
              </a:rPr>
              <a:t>changed over generations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75275" y="2255968"/>
            <a:ext cx="1333325" cy="552282"/>
            <a:chOff x="3337601" y="695275"/>
            <a:chExt cx="1333325" cy="552282"/>
          </a:xfrm>
        </p:grpSpPr>
        <p:sp>
          <p:nvSpPr>
            <p:cNvPr id="15" name="Rectangular Callout 14"/>
            <p:cNvSpPr/>
            <p:nvPr/>
          </p:nvSpPr>
          <p:spPr>
            <a:xfrm>
              <a:off x="3415773" y="695275"/>
              <a:ext cx="1255153" cy="534641"/>
            </a:xfrm>
            <a:custGeom>
              <a:avLst/>
              <a:gdLst>
                <a:gd name="connsiteX0" fmla="*/ 0 w 1255153"/>
                <a:gd name="connsiteY0" fmla="*/ 0 h 342168"/>
                <a:gd name="connsiteX1" fmla="*/ 209192 w 1255153"/>
                <a:gd name="connsiteY1" fmla="*/ 0 h 342168"/>
                <a:gd name="connsiteX2" fmla="*/ 352070 w 1255153"/>
                <a:gd name="connsiteY2" fmla="*/ -192473 h 342168"/>
                <a:gd name="connsiteX3" fmla="*/ 522980 w 1255153"/>
                <a:gd name="connsiteY3" fmla="*/ 0 h 342168"/>
                <a:gd name="connsiteX4" fmla="*/ 1255153 w 1255153"/>
                <a:gd name="connsiteY4" fmla="*/ 0 h 342168"/>
                <a:gd name="connsiteX5" fmla="*/ 1255153 w 1255153"/>
                <a:gd name="connsiteY5" fmla="*/ 57028 h 342168"/>
                <a:gd name="connsiteX6" fmla="*/ 1255153 w 1255153"/>
                <a:gd name="connsiteY6" fmla="*/ 57028 h 342168"/>
                <a:gd name="connsiteX7" fmla="*/ 1255153 w 1255153"/>
                <a:gd name="connsiteY7" fmla="*/ 142570 h 342168"/>
                <a:gd name="connsiteX8" fmla="*/ 1255153 w 1255153"/>
                <a:gd name="connsiteY8" fmla="*/ 342168 h 342168"/>
                <a:gd name="connsiteX9" fmla="*/ 522980 w 1255153"/>
                <a:gd name="connsiteY9" fmla="*/ 342168 h 342168"/>
                <a:gd name="connsiteX10" fmla="*/ 209192 w 1255153"/>
                <a:gd name="connsiteY10" fmla="*/ 342168 h 342168"/>
                <a:gd name="connsiteX11" fmla="*/ 209192 w 1255153"/>
                <a:gd name="connsiteY11" fmla="*/ 342168 h 342168"/>
                <a:gd name="connsiteX12" fmla="*/ 0 w 1255153"/>
                <a:gd name="connsiteY12" fmla="*/ 342168 h 342168"/>
                <a:gd name="connsiteX13" fmla="*/ 0 w 1255153"/>
                <a:gd name="connsiteY13" fmla="*/ 142570 h 342168"/>
                <a:gd name="connsiteX14" fmla="*/ 0 w 1255153"/>
                <a:gd name="connsiteY14" fmla="*/ 57028 h 342168"/>
                <a:gd name="connsiteX15" fmla="*/ 0 w 1255153"/>
                <a:gd name="connsiteY15" fmla="*/ 57028 h 342168"/>
                <a:gd name="connsiteX16" fmla="*/ 0 w 1255153"/>
                <a:gd name="connsiteY16" fmla="*/ 0 h 342168"/>
                <a:gd name="connsiteX0" fmla="*/ 0 w 1255153"/>
                <a:gd name="connsiteY0" fmla="*/ 192473 h 534641"/>
                <a:gd name="connsiteX1" fmla="*/ 209192 w 1255153"/>
                <a:gd name="connsiteY1" fmla="*/ 192473 h 534641"/>
                <a:gd name="connsiteX2" fmla="*/ 352070 w 1255153"/>
                <a:gd name="connsiteY2" fmla="*/ 0 h 534641"/>
                <a:gd name="connsiteX3" fmla="*/ 319780 w 1255153"/>
                <a:gd name="connsiteY3" fmla="*/ 192473 h 534641"/>
                <a:gd name="connsiteX4" fmla="*/ 1255153 w 1255153"/>
                <a:gd name="connsiteY4" fmla="*/ 192473 h 534641"/>
                <a:gd name="connsiteX5" fmla="*/ 1255153 w 1255153"/>
                <a:gd name="connsiteY5" fmla="*/ 249501 h 534641"/>
                <a:gd name="connsiteX6" fmla="*/ 1255153 w 1255153"/>
                <a:gd name="connsiteY6" fmla="*/ 249501 h 534641"/>
                <a:gd name="connsiteX7" fmla="*/ 1255153 w 1255153"/>
                <a:gd name="connsiteY7" fmla="*/ 335043 h 534641"/>
                <a:gd name="connsiteX8" fmla="*/ 1255153 w 1255153"/>
                <a:gd name="connsiteY8" fmla="*/ 534641 h 534641"/>
                <a:gd name="connsiteX9" fmla="*/ 522980 w 1255153"/>
                <a:gd name="connsiteY9" fmla="*/ 534641 h 534641"/>
                <a:gd name="connsiteX10" fmla="*/ 209192 w 1255153"/>
                <a:gd name="connsiteY10" fmla="*/ 534641 h 534641"/>
                <a:gd name="connsiteX11" fmla="*/ 209192 w 1255153"/>
                <a:gd name="connsiteY11" fmla="*/ 534641 h 534641"/>
                <a:gd name="connsiteX12" fmla="*/ 0 w 1255153"/>
                <a:gd name="connsiteY12" fmla="*/ 534641 h 534641"/>
                <a:gd name="connsiteX13" fmla="*/ 0 w 1255153"/>
                <a:gd name="connsiteY13" fmla="*/ 335043 h 534641"/>
                <a:gd name="connsiteX14" fmla="*/ 0 w 1255153"/>
                <a:gd name="connsiteY14" fmla="*/ 249501 h 534641"/>
                <a:gd name="connsiteX15" fmla="*/ 0 w 1255153"/>
                <a:gd name="connsiteY15" fmla="*/ 249501 h 534641"/>
                <a:gd name="connsiteX16" fmla="*/ 0 w 1255153"/>
                <a:gd name="connsiteY16" fmla="*/ 192473 h 53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153" h="534641">
                  <a:moveTo>
                    <a:pt x="0" y="192473"/>
                  </a:moveTo>
                  <a:lnTo>
                    <a:pt x="209192" y="192473"/>
                  </a:lnTo>
                  <a:lnTo>
                    <a:pt x="352070" y="0"/>
                  </a:lnTo>
                  <a:lnTo>
                    <a:pt x="319780" y="192473"/>
                  </a:lnTo>
                  <a:lnTo>
                    <a:pt x="1255153" y="192473"/>
                  </a:lnTo>
                  <a:lnTo>
                    <a:pt x="1255153" y="249501"/>
                  </a:lnTo>
                  <a:lnTo>
                    <a:pt x="1255153" y="249501"/>
                  </a:lnTo>
                  <a:lnTo>
                    <a:pt x="1255153" y="335043"/>
                  </a:lnTo>
                  <a:lnTo>
                    <a:pt x="1255153" y="534641"/>
                  </a:lnTo>
                  <a:lnTo>
                    <a:pt x="522980" y="534641"/>
                  </a:lnTo>
                  <a:lnTo>
                    <a:pt x="209192" y="534641"/>
                  </a:lnTo>
                  <a:lnTo>
                    <a:pt x="209192" y="534641"/>
                  </a:lnTo>
                  <a:lnTo>
                    <a:pt x="0" y="534641"/>
                  </a:lnTo>
                  <a:lnTo>
                    <a:pt x="0" y="335043"/>
                  </a:lnTo>
                  <a:lnTo>
                    <a:pt x="0" y="249501"/>
                  </a:lnTo>
                  <a:lnTo>
                    <a:pt x="0" y="249501"/>
                  </a:lnTo>
                  <a:lnTo>
                    <a:pt x="0" y="192473"/>
                  </a:lnTo>
                  <a:close/>
                </a:path>
              </a:pathLst>
            </a:cu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37601" y="878225"/>
              <a:ext cx="1333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Number of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484496" y="2255968"/>
            <a:ext cx="1333325" cy="552282"/>
            <a:chOff x="3337601" y="695275"/>
            <a:chExt cx="1333325" cy="552282"/>
          </a:xfrm>
        </p:grpSpPr>
        <p:sp>
          <p:nvSpPr>
            <p:cNvPr id="21" name="Rectangular Callout 14"/>
            <p:cNvSpPr/>
            <p:nvPr/>
          </p:nvSpPr>
          <p:spPr>
            <a:xfrm>
              <a:off x="3415773" y="695275"/>
              <a:ext cx="1255153" cy="534641"/>
            </a:xfrm>
            <a:custGeom>
              <a:avLst/>
              <a:gdLst>
                <a:gd name="connsiteX0" fmla="*/ 0 w 1255153"/>
                <a:gd name="connsiteY0" fmla="*/ 0 h 342168"/>
                <a:gd name="connsiteX1" fmla="*/ 209192 w 1255153"/>
                <a:gd name="connsiteY1" fmla="*/ 0 h 342168"/>
                <a:gd name="connsiteX2" fmla="*/ 352070 w 1255153"/>
                <a:gd name="connsiteY2" fmla="*/ -192473 h 342168"/>
                <a:gd name="connsiteX3" fmla="*/ 522980 w 1255153"/>
                <a:gd name="connsiteY3" fmla="*/ 0 h 342168"/>
                <a:gd name="connsiteX4" fmla="*/ 1255153 w 1255153"/>
                <a:gd name="connsiteY4" fmla="*/ 0 h 342168"/>
                <a:gd name="connsiteX5" fmla="*/ 1255153 w 1255153"/>
                <a:gd name="connsiteY5" fmla="*/ 57028 h 342168"/>
                <a:gd name="connsiteX6" fmla="*/ 1255153 w 1255153"/>
                <a:gd name="connsiteY6" fmla="*/ 57028 h 342168"/>
                <a:gd name="connsiteX7" fmla="*/ 1255153 w 1255153"/>
                <a:gd name="connsiteY7" fmla="*/ 142570 h 342168"/>
                <a:gd name="connsiteX8" fmla="*/ 1255153 w 1255153"/>
                <a:gd name="connsiteY8" fmla="*/ 342168 h 342168"/>
                <a:gd name="connsiteX9" fmla="*/ 522980 w 1255153"/>
                <a:gd name="connsiteY9" fmla="*/ 342168 h 342168"/>
                <a:gd name="connsiteX10" fmla="*/ 209192 w 1255153"/>
                <a:gd name="connsiteY10" fmla="*/ 342168 h 342168"/>
                <a:gd name="connsiteX11" fmla="*/ 209192 w 1255153"/>
                <a:gd name="connsiteY11" fmla="*/ 342168 h 342168"/>
                <a:gd name="connsiteX12" fmla="*/ 0 w 1255153"/>
                <a:gd name="connsiteY12" fmla="*/ 342168 h 342168"/>
                <a:gd name="connsiteX13" fmla="*/ 0 w 1255153"/>
                <a:gd name="connsiteY13" fmla="*/ 142570 h 342168"/>
                <a:gd name="connsiteX14" fmla="*/ 0 w 1255153"/>
                <a:gd name="connsiteY14" fmla="*/ 57028 h 342168"/>
                <a:gd name="connsiteX15" fmla="*/ 0 w 1255153"/>
                <a:gd name="connsiteY15" fmla="*/ 57028 h 342168"/>
                <a:gd name="connsiteX16" fmla="*/ 0 w 1255153"/>
                <a:gd name="connsiteY16" fmla="*/ 0 h 342168"/>
                <a:gd name="connsiteX0" fmla="*/ 0 w 1255153"/>
                <a:gd name="connsiteY0" fmla="*/ 192473 h 534641"/>
                <a:gd name="connsiteX1" fmla="*/ 209192 w 1255153"/>
                <a:gd name="connsiteY1" fmla="*/ 192473 h 534641"/>
                <a:gd name="connsiteX2" fmla="*/ 352070 w 1255153"/>
                <a:gd name="connsiteY2" fmla="*/ 0 h 534641"/>
                <a:gd name="connsiteX3" fmla="*/ 319780 w 1255153"/>
                <a:gd name="connsiteY3" fmla="*/ 192473 h 534641"/>
                <a:gd name="connsiteX4" fmla="*/ 1255153 w 1255153"/>
                <a:gd name="connsiteY4" fmla="*/ 192473 h 534641"/>
                <a:gd name="connsiteX5" fmla="*/ 1255153 w 1255153"/>
                <a:gd name="connsiteY5" fmla="*/ 249501 h 534641"/>
                <a:gd name="connsiteX6" fmla="*/ 1255153 w 1255153"/>
                <a:gd name="connsiteY6" fmla="*/ 249501 h 534641"/>
                <a:gd name="connsiteX7" fmla="*/ 1255153 w 1255153"/>
                <a:gd name="connsiteY7" fmla="*/ 335043 h 534641"/>
                <a:gd name="connsiteX8" fmla="*/ 1255153 w 1255153"/>
                <a:gd name="connsiteY8" fmla="*/ 534641 h 534641"/>
                <a:gd name="connsiteX9" fmla="*/ 522980 w 1255153"/>
                <a:gd name="connsiteY9" fmla="*/ 534641 h 534641"/>
                <a:gd name="connsiteX10" fmla="*/ 209192 w 1255153"/>
                <a:gd name="connsiteY10" fmla="*/ 534641 h 534641"/>
                <a:gd name="connsiteX11" fmla="*/ 209192 w 1255153"/>
                <a:gd name="connsiteY11" fmla="*/ 534641 h 534641"/>
                <a:gd name="connsiteX12" fmla="*/ 0 w 1255153"/>
                <a:gd name="connsiteY12" fmla="*/ 534641 h 534641"/>
                <a:gd name="connsiteX13" fmla="*/ 0 w 1255153"/>
                <a:gd name="connsiteY13" fmla="*/ 335043 h 534641"/>
                <a:gd name="connsiteX14" fmla="*/ 0 w 1255153"/>
                <a:gd name="connsiteY14" fmla="*/ 249501 h 534641"/>
                <a:gd name="connsiteX15" fmla="*/ 0 w 1255153"/>
                <a:gd name="connsiteY15" fmla="*/ 249501 h 534641"/>
                <a:gd name="connsiteX16" fmla="*/ 0 w 1255153"/>
                <a:gd name="connsiteY16" fmla="*/ 192473 h 53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5153" h="534641">
                  <a:moveTo>
                    <a:pt x="0" y="192473"/>
                  </a:moveTo>
                  <a:lnTo>
                    <a:pt x="209192" y="192473"/>
                  </a:lnTo>
                  <a:lnTo>
                    <a:pt x="352070" y="0"/>
                  </a:lnTo>
                  <a:lnTo>
                    <a:pt x="319780" y="192473"/>
                  </a:lnTo>
                  <a:lnTo>
                    <a:pt x="1255153" y="192473"/>
                  </a:lnTo>
                  <a:lnTo>
                    <a:pt x="1255153" y="249501"/>
                  </a:lnTo>
                  <a:lnTo>
                    <a:pt x="1255153" y="249501"/>
                  </a:lnTo>
                  <a:lnTo>
                    <a:pt x="1255153" y="335043"/>
                  </a:lnTo>
                  <a:lnTo>
                    <a:pt x="1255153" y="534641"/>
                  </a:lnTo>
                  <a:lnTo>
                    <a:pt x="522980" y="534641"/>
                  </a:lnTo>
                  <a:lnTo>
                    <a:pt x="209192" y="534641"/>
                  </a:lnTo>
                  <a:lnTo>
                    <a:pt x="209192" y="534641"/>
                  </a:lnTo>
                  <a:lnTo>
                    <a:pt x="0" y="534641"/>
                  </a:lnTo>
                  <a:lnTo>
                    <a:pt x="0" y="335043"/>
                  </a:lnTo>
                  <a:lnTo>
                    <a:pt x="0" y="249501"/>
                  </a:lnTo>
                  <a:lnTo>
                    <a:pt x="0" y="249501"/>
                  </a:lnTo>
                  <a:lnTo>
                    <a:pt x="0" y="192473"/>
                  </a:lnTo>
                  <a:close/>
                </a:path>
              </a:pathLst>
            </a:cu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37601" y="878225"/>
              <a:ext cx="13333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Book Antiqua" panose="02040602050305030304" pitchFamily="18" charset="0"/>
                </a:rPr>
                <a:t>Character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52974" y="2332009"/>
            <a:ext cx="2409825" cy="1287670"/>
            <a:chOff x="3007695" y="612820"/>
            <a:chExt cx="2409825" cy="1287670"/>
          </a:xfrm>
        </p:grpSpPr>
        <p:sp>
          <p:nvSpPr>
            <p:cNvPr id="24" name="Cloud Callout 23"/>
            <p:cNvSpPr/>
            <p:nvPr/>
          </p:nvSpPr>
          <p:spPr>
            <a:xfrm>
              <a:off x="3007695" y="612820"/>
              <a:ext cx="2409825" cy="1287670"/>
            </a:xfrm>
            <a:prstGeom prst="cloudCallout">
              <a:avLst>
                <a:gd name="adj1" fmla="val -63788"/>
                <a:gd name="adj2" fmla="val -39928"/>
              </a:avLst>
            </a:prstGeom>
            <a:solidFill>
              <a:srgbClr val="66FF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04067" y="700161"/>
              <a:ext cx="206105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latin typeface="Book Antiqua" panose="02040602050305030304" pitchFamily="18" charset="0"/>
                </a:rPr>
                <a:t>Characters are controlled by genes, so we can say </a:t>
              </a:r>
              <a:endParaRPr lang="en-US" dirty="0">
                <a:latin typeface="Book Antiqua" panose="02040602050305030304" pitchFamily="18" charset="0"/>
              </a:endParaRPr>
            </a:p>
          </p:txBody>
        </p:sp>
      </p:grpSp>
      <p:sp>
        <p:nvSpPr>
          <p:cNvPr id="26" name="Horizontal Scroll 25"/>
          <p:cNvSpPr/>
          <p:nvPr/>
        </p:nvSpPr>
        <p:spPr>
          <a:xfrm>
            <a:off x="737175" y="2739936"/>
            <a:ext cx="3911025" cy="762000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Frequency </a:t>
            </a:r>
            <a:r>
              <a:rPr lang="en-US" dirty="0">
                <a:latin typeface="Book Antiqua" panose="02040602050305030304" pitchFamily="18" charset="0"/>
              </a:rPr>
              <a:t>of </a:t>
            </a:r>
            <a:r>
              <a:rPr lang="en-US" dirty="0" smtClean="0">
                <a:latin typeface="Book Antiqua" panose="02040602050305030304" pitchFamily="18" charset="0"/>
              </a:rPr>
              <a:t>genes changed </a:t>
            </a:r>
            <a:r>
              <a:rPr lang="en-US" dirty="0">
                <a:latin typeface="Book Antiqua" panose="02040602050305030304" pitchFamily="18" charset="0"/>
              </a:rPr>
              <a:t>over generations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16" y="1791605"/>
            <a:ext cx="3540956" cy="333593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059437" y="2546687"/>
            <a:ext cx="26019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8EC0"/>
                </a:solidFill>
                <a:latin typeface="Book Antiqua" panose="02040602050305030304" pitchFamily="18" charset="0"/>
              </a:rPr>
              <a:t>This is the essence of the idea </a:t>
            </a:r>
            <a:r>
              <a:rPr lang="en-US" sz="2000" b="1" dirty="0" smtClean="0">
                <a:solidFill>
                  <a:srgbClr val="008EC0"/>
                </a:solidFill>
                <a:latin typeface="Book Antiqua" panose="02040602050305030304" pitchFamily="18" charset="0"/>
              </a:rPr>
              <a:t>of evolution</a:t>
            </a:r>
            <a:endParaRPr lang="en-US" sz="2000" b="1" dirty="0">
              <a:solidFill>
                <a:srgbClr val="008EC0"/>
              </a:solidFill>
              <a:latin typeface="Book Antiqua" panose="020406020503050303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835534" y="218264"/>
            <a:ext cx="1704905" cy="1201771"/>
            <a:chOff x="4707378" y="3454936"/>
            <a:chExt cx="1704905" cy="1201771"/>
          </a:xfrm>
        </p:grpSpPr>
        <p:sp>
          <p:nvSpPr>
            <p:cNvPr id="36" name="Cloud Callout 35"/>
            <p:cNvSpPr/>
            <p:nvPr/>
          </p:nvSpPr>
          <p:spPr>
            <a:xfrm>
              <a:off x="4707378" y="3454936"/>
              <a:ext cx="1704905" cy="1201771"/>
            </a:xfrm>
            <a:prstGeom prst="cloudCallout">
              <a:avLst>
                <a:gd name="adj1" fmla="val -74428"/>
                <a:gd name="adj2" fmla="val 4899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8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2254" y="3918417"/>
              <a:ext cx="743693" cy="559611"/>
            </a:xfrm>
            <a:prstGeom prst="rect">
              <a:avLst/>
            </a:prstGeom>
            <a:noFill/>
          </p:spPr>
        </p:pic>
        <p:pic>
          <p:nvPicPr>
            <p:cNvPr id="38" name="Picture 28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5443715" y="3638612"/>
              <a:ext cx="743693" cy="559611"/>
            </a:xfrm>
            <a:prstGeom prst="rect">
              <a:avLst/>
            </a:prstGeom>
            <a:noFill/>
          </p:spPr>
        </p:pic>
      </p:grpSp>
      <p:sp>
        <p:nvSpPr>
          <p:cNvPr id="29" name="TextBox 28"/>
          <p:cNvSpPr txBox="1"/>
          <p:nvPr/>
        </p:nvSpPr>
        <p:spPr>
          <a:xfrm>
            <a:off x="711775" y="311329"/>
            <a:ext cx="35046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An illustration of evolution</a:t>
            </a:r>
            <a:endParaRPr lang="en-IN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134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26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533400" y="732440"/>
            <a:ext cx="6806625" cy="520456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But </a:t>
            </a:r>
            <a:r>
              <a:rPr lang="en-US" dirty="0" smtClean="0">
                <a:latin typeface="Book Antiqua" panose="02040602050305030304" pitchFamily="18" charset="0"/>
              </a:rPr>
              <a:t>we can observe interesting </a:t>
            </a:r>
            <a:r>
              <a:rPr lang="en-US" dirty="0">
                <a:latin typeface="Book Antiqua" panose="02040602050305030304" pitchFamily="18" charset="0"/>
              </a:rPr>
              <a:t>differences</a:t>
            </a:r>
            <a:r>
              <a:rPr lang="en-US" dirty="0" smtClean="0">
                <a:latin typeface="Book Antiqua" panose="02040602050305030304" pitchFamily="18" charset="0"/>
              </a:rPr>
              <a:t>, </a:t>
            </a:r>
            <a:r>
              <a:rPr lang="en-US" dirty="0">
                <a:latin typeface="Book Antiqua" panose="02040602050305030304" pitchFamily="18" charset="0"/>
              </a:rPr>
              <a:t>in the two situations.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78496" y="1221170"/>
            <a:ext cx="1378904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Situations 1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27274"/>
            <a:ext cx="4821042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The natural selection is exerted by crows, more crows there are, </a:t>
            </a:r>
            <a:r>
              <a:rPr lang="en-US" dirty="0" smtClean="0">
                <a:latin typeface="Book Antiqua" panose="02040602050305030304" pitchFamily="18" charset="0"/>
              </a:rPr>
              <a:t>the more </a:t>
            </a:r>
            <a:r>
              <a:rPr lang="en-US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red beetles </a:t>
            </a:r>
            <a:r>
              <a:rPr lang="en-US" dirty="0">
                <a:latin typeface="Book Antiqua" panose="02040602050305030304" pitchFamily="18" charset="0"/>
              </a:rPr>
              <a:t>would be eaten, and the more the proportion of </a:t>
            </a:r>
            <a:r>
              <a:rPr lang="en-US" b="1" i="1" dirty="0" smtClean="0">
                <a:solidFill>
                  <a:srgbClr val="008000"/>
                </a:solidFill>
                <a:latin typeface="Book Antiqua" panose="02040602050305030304" pitchFamily="18" charset="0"/>
              </a:rPr>
              <a:t>green beetles </a:t>
            </a:r>
            <a:r>
              <a:rPr lang="en-US" dirty="0">
                <a:latin typeface="Book Antiqua" panose="02040602050305030304" pitchFamily="18" charset="0"/>
              </a:rPr>
              <a:t>in the population would be.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16" y="1791605"/>
            <a:ext cx="3540956" cy="33359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59437" y="2419350"/>
            <a:ext cx="26019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8EC0"/>
                </a:solidFill>
                <a:latin typeface="Book Antiqua" panose="02040602050305030304" pitchFamily="18" charset="0"/>
              </a:rPr>
              <a:t>Thus, </a:t>
            </a:r>
            <a:r>
              <a:rPr lang="en-US" sz="20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natural</a:t>
            </a:r>
            <a:r>
              <a:rPr lang="en-US" sz="2000" b="1" dirty="0">
                <a:solidFill>
                  <a:srgbClr val="008EC0"/>
                </a:solidFill>
                <a:latin typeface="Book Antiqua" panose="02040602050305030304" pitchFamily="18" charset="0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Book Antiqua" panose="02040602050305030304" pitchFamily="18" charset="0"/>
              </a:rPr>
              <a:t>selection</a:t>
            </a:r>
            <a:r>
              <a:rPr lang="en-US" sz="2000" b="1" dirty="0">
                <a:solidFill>
                  <a:srgbClr val="008EC0"/>
                </a:solidFill>
                <a:latin typeface="Book Antiqua" panose="02040602050305030304" pitchFamily="18" charset="0"/>
              </a:rPr>
              <a:t> is directing</a:t>
            </a:r>
          </a:p>
          <a:p>
            <a:pPr algn="ctr"/>
            <a:r>
              <a:rPr lang="en-US" sz="2000" b="1" dirty="0">
                <a:solidFill>
                  <a:srgbClr val="008EC0"/>
                </a:solidFill>
                <a:latin typeface="Book Antiqua" panose="02040602050305030304" pitchFamily="18" charset="0"/>
              </a:rPr>
              <a:t>evolution in the beetle population.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590502"/>
            <a:ext cx="7945242" cy="646331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The changes were naturally selected because it gave a survival advantage to the green beetles.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2" r="50722"/>
          <a:stretch/>
        </p:blipFill>
        <p:spPr>
          <a:xfrm>
            <a:off x="637479" y="3405925"/>
            <a:ext cx="1877121" cy="13967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1775" y="311329"/>
            <a:ext cx="35046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An illustration of evolution</a:t>
            </a:r>
            <a:endParaRPr lang="en-IN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81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533400" y="732440"/>
            <a:ext cx="6806625" cy="520456"/>
          </a:xfrm>
          <a:prstGeom prst="horizontalScroll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But </a:t>
            </a:r>
            <a:r>
              <a:rPr lang="en-US" dirty="0" smtClean="0">
                <a:latin typeface="Book Antiqua" panose="02040602050305030304" pitchFamily="18" charset="0"/>
              </a:rPr>
              <a:t>we can observe interesting </a:t>
            </a:r>
            <a:r>
              <a:rPr lang="en-US" dirty="0">
                <a:latin typeface="Book Antiqua" panose="02040602050305030304" pitchFamily="18" charset="0"/>
              </a:rPr>
              <a:t>differences</a:t>
            </a:r>
            <a:r>
              <a:rPr lang="en-US" dirty="0" smtClean="0">
                <a:latin typeface="Book Antiqua" panose="02040602050305030304" pitchFamily="18" charset="0"/>
              </a:rPr>
              <a:t>, </a:t>
            </a:r>
            <a:r>
              <a:rPr lang="en-US" dirty="0">
                <a:latin typeface="Book Antiqua" panose="02040602050305030304" pitchFamily="18" charset="0"/>
              </a:rPr>
              <a:t>in the two situations.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78496" y="1221170"/>
            <a:ext cx="1378904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smtClean="0">
                <a:latin typeface="Book Antiqua" panose="02040602050305030304" pitchFamily="18" charset="0"/>
              </a:rPr>
              <a:t>Situations 2</a:t>
            </a: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6463" y="1952062"/>
            <a:ext cx="5181600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dirty="0">
                <a:latin typeface="Book Antiqua" panose="02040602050305030304" pitchFamily="18" charset="0"/>
              </a:rPr>
              <a:t>I</a:t>
            </a:r>
            <a:r>
              <a:rPr lang="en-US" dirty="0" smtClean="0">
                <a:latin typeface="Book Antiqua" panose="02040602050305030304" pitchFamily="18" charset="0"/>
              </a:rPr>
              <a:t>t </a:t>
            </a:r>
            <a:r>
              <a:rPr lang="en-US" dirty="0">
                <a:latin typeface="Book Antiqua" panose="02040602050305030304" pitchFamily="18" charset="0"/>
              </a:rPr>
              <a:t>was simply a matter of accidental survival of beetles of </a:t>
            </a:r>
            <a:r>
              <a:rPr lang="en-US" dirty="0" smtClean="0">
                <a:latin typeface="Book Antiqua" panose="02040602050305030304" pitchFamily="18" charset="0"/>
              </a:rPr>
              <a:t>one </a:t>
            </a:r>
            <a:r>
              <a:rPr lang="en-US" dirty="0" err="1" smtClean="0">
                <a:latin typeface="Book Antiqua" panose="02040602050305030304" pitchFamily="18" charset="0"/>
              </a:rPr>
              <a:t>colour</a:t>
            </a:r>
            <a:r>
              <a:rPr lang="en-US" dirty="0" smtClean="0">
                <a:latin typeface="Book Antiqua" panose="02040602050305030304" pitchFamily="18" charset="0"/>
              </a:rPr>
              <a:t> </a:t>
            </a:r>
            <a:r>
              <a:rPr lang="en-US" dirty="0">
                <a:latin typeface="Book Antiqua" panose="02040602050305030304" pitchFamily="18" charset="0"/>
              </a:rPr>
              <a:t>that changed the common characteristic of the </a:t>
            </a:r>
            <a:r>
              <a:rPr lang="en-US" dirty="0" smtClean="0">
                <a:latin typeface="Book Antiqua" panose="02040602050305030304" pitchFamily="18" charset="0"/>
              </a:rPr>
              <a:t>resultant population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16" y="1791605"/>
            <a:ext cx="3540956" cy="33359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59437" y="2409825"/>
            <a:ext cx="26019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EC0"/>
                </a:solidFill>
                <a:latin typeface="Book Antiqua" panose="02040602050305030304" pitchFamily="18" charset="0"/>
              </a:rPr>
              <a:t>This is called as </a:t>
            </a:r>
            <a:r>
              <a:rPr lang="en-US" sz="2000" b="1" i="1" dirty="0" smtClean="0">
                <a:solidFill>
                  <a:srgbClr val="FF0000"/>
                </a:solidFill>
                <a:latin typeface="Book Antiqua" panose="02040602050305030304" pitchFamily="18" charset="0"/>
              </a:rPr>
              <a:t>genetic drift</a:t>
            </a:r>
            <a:r>
              <a:rPr lang="en-US" sz="2000" b="1" dirty="0" smtClean="0">
                <a:solidFill>
                  <a:srgbClr val="008EC0"/>
                </a:solidFill>
                <a:latin typeface="Book Antiqua" panose="02040602050305030304" pitchFamily="18" charset="0"/>
              </a:rPr>
              <a:t>, which </a:t>
            </a:r>
            <a:r>
              <a:rPr lang="en-US" sz="2000" b="1" dirty="0">
                <a:solidFill>
                  <a:srgbClr val="008EC0"/>
                </a:solidFill>
                <a:latin typeface="Book Antiqua" panose="02040602050305030304" pitchFamily="18" charset="0"/>
              </a:rPr>
              <a:t>is diversity without any adaptations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46463" y="1590502"/>
            <a:ext cx="7945242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dirty="0" smtClean="0">
                <a:latin typeface="Book Antiqua" panose="02040602050305030304" pitchFamily="18" charset="0"/>
              </a:rPr>
              <a:t>The </a:t>
            </a:r>
            <a:r>
              <a:rPr lang="en-US" dirty="0" err="1">
                <a:latin typeface="Book Antiqua" panose="02040602050305030304" pitchFamily="18" charset="0"/>
              </a:rPr>
              <a:t>colour</a:t>
            </a:r>
            <a:r>
              <a:rPr lang="en-US" dirty="0">
                <a:latin typeface="Book Antiqua" panose="02040602050305030304" pitchFamily="18" charset="0"/>
              </a:rPr>
              <a:t> change gave no survival </a:t>
            </a:r>
            <a:r>
              <a:rPr lang="en-US" dirty="0" smtClean="0">
                <a:latin typeface="Book Antiqua" panose="02040602050305030304" pitchFamily="18" charset="0"/>
              </a:rPr>
              <a:t>advantage.</a:t>
            </a:r>
            <a:endParaRPr lang="en-US" dirty="0">
              <a:latin typeface="Book Antiqua" panose="0204060205030503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39" r="48095" b="14584"/>
          <a:stretch/>
        </p:blipFill>
        <p:spPr bwMode="auto">
          <a:xfrm>
            <a:off x="511567" y="2876550"/>
            <a:ext cx="3755633" cy="19725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3" r="45625" b="15625"/>
          <a:stretch/>
        </p:blipFill>
        <p:spPr bwMode="auto">
          <a:xfrm>
            <a:off x="533400" y="2875955"/>
            <a:ext cx="3002861" cy="20579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46463" y="2867620"/>
            <a:ext cx="5181600" cy="923330"/>
          </a:xfrm>
          <a:prstGeom prst="rect">
            <a:avLst/>
          </a:prstGeom>
          <a:noFill/>
          <a:ln w="19050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dirty="0">
                <a:latin typeface="Book Antiqua" panose="02040602050305030304" pitchFamily="18" charset="0"/>
              </a:rPr>
              <a:t>So, accidents in small populations can change the frequency of some </a:t>
            </a:r>
            <a:r>
              <a:rPr lang="en-US" dirty="0" smtClean="0">
                <a:latin typeface="Book Antiqua" panose="02040602050305030304" pitchFamily="18" charset="0"/>
              </a:rPr>
              <a:t>genes in </a:t>
            </a:r>
            <a:r>
              <a:rPr lang="en-US" dirty="0">
                <a:latin typeface="Book Antiqua" panose="02040602050305030304" pitchFamily="18" charset="0"/>
              </a:rPr>
              <a:t>a population, even if they give no survival advantage.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775" y="311329"/>
            <a:ext cx="3504625" cy="400110"/>
          </a:xfrm>
          <a:prstGeom prst="rect">
            <a:avLst/>
          </a:prstGeom>
          <a:solidFill>
            <a:srgbClr val="00B0F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haroni" pitchFamily="2" charset="-79"/>
              </a:rPr>
              <a:t>An illustration of evolution</a:t>
            </a:r>
            <a:endParaRPr lang="en-IN" sz="2000" b="1" dirty="0">
              <a:solidFill>
                <a:schemeClr val="bg1"/>
              </a:solidFill>
              <a:latin typeface="Book Antiqua" panose="02040602050305030304" pitchFamily="18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568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/>
      <p:bldP spid="7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0054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380</Words>
  <Application>Microsoft Office PowerPoint</Application>
  <PresentationFormat>On-screen Show (16:9)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Aharoni</vt:lpstr>
      <vt:lpstr>Arial</vt:lpstr>
      <vt:lpstr>Book Antiqua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528</cp:revision>
  <dcterms:created xsi:type="dcterms:W3CDTF">2013-07-31T12:47:49Z</dcterms:created>
  <dcterms:modified xsi:type="dcterms:W3CDTF">2022-04-25T02:23:36Z</dcterms:modified>
</cp:coreProperties>
</file>